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5E866E-28F9-43D2-A9FF-34B2059DAA20}" type="datetimeFigureOut">
              <a:rPr lang="tr-TR" smtClean="0"/>
              <a:pPr/>
              <a:t>17.04.2019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54D87E-7BEE-4B3C-AE70-47F5BBDD29A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93D5077B-2ED8-45E8-A847-890049FB35CD}" type="datetimeFigureOut">
              <a:rPr lang="tr-TR" smtClean="0"/>
              <a:pPr/>
              <a:t>17.04.2019</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E79C4D45-F498-4A4A-9E70-C98E8A34F20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3D5077B-2ED8-45E8-A847-890049FB35CD}" type="datetimeFigureOut">
              <a:rPr lang="tr-TR" smtClean="0"/>
              <a:pPr/>
              <a:t>17.04.2019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79C4D45-F498-4A4A-9E70-C98E8A34F20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3D5077B-2ED8-45E8-A847-890049FB35CD}" type="datetimeFigureOut">
              <a:rPr lang="tr-TR" smtClean="0"/>
              <a:pPr/>
              <a:t>17.04.2019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79C4D45-F498-4A4A-9E70-C98E8A34F20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3D5077B-2ED8-45E8-A847-890049FB35CD}" type="datetimeFigureOut">
              <a:rPr lang="tr-TR" smtClean="0"/>
              <a:pPr/>
              <a:t>17.04.2019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79C4D45-F498-4A4A-9E70-C98E8A34F20B}"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93D5077B-2ED8-45E8-A847-890049FB35CD}" type="datetimeFigureOut">
              <a:rPr lang="tr-TR" smtClean="0"/>
              <a:pPr/>
              <a:t>17.04.2019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79C4D45-F498-4A4A-9E70-C98E8A34F20B}"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3D5077B-2ED8-45E8-A847-890049FB35CD}" type="datetimeFigureOut">
              <a:rPr lang="tr-TR" smtClean="0"/>
              <a:pPr/>
              <a:t>17.04.2019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79C4D45-F498-4A4A-9E70-C98E8A34F20B}"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93D5077B-2ED8-45E8-A847-890049FB35CD}" type="datetimeFigureOut">
              <a:rPr lang="tr-TR" smtClean="0"/>
              <a:pPr/>
              <a:t>17.04.2019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E79C4D45-F498-4A4A-9E70-C98E8A34F20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93D5077B-2ED8-45E8-A847-890049FB35CD}" type="datetimeFigureOut">
              <a:rPr lang="tr-TR" smtClean="0"/>
              <a:pPr/>
              <a:t>17.04.2019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E79C4D45-F498-4A4A-9E70-C98E8A34F20B}"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93D5077B-2ED8-45E8-A847-890049FB35CD}" type="datetimeFigureOut">
              <a:rPr lang="tr-TR" smtClean="0"/>
              <a:pPr/>
              <a:t>17.04.2019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E79C4D45-F498-4A4A-9E70-C98E8A34F20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93D5077B-2ED8-45E8-A847-890049FB35CD}" type="datetimeFigureOut">
              <a:rPr lang="tr-TR" smtClean="0"/>
              <a:pPr/>
              <a:t>17.04.2019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79C4D45-F498-4A4A-9E70-C98E8A34F20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93D5077B-2ED8-45E8-A847-890049FB35CD}" type="datetimeFigureOut">
              <a:rPr lang="tr-TR" smtClean="0"/>
              <a:pPr/>
              <a:t>17.04.2019</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E79C4D45-F498-4A4A-9E70-C98E8A34F20B}"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D5077B-2ED8-45E8-A847-890049FB35CD}" type="datetimeFigureOut">
              <a:rPr lang="tr-TR" smtClean="0"/>
              <a:pPr/>
              <a:t>17.04.2019</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9C4D45-F498-4A4A-9E70-C98E8A34F20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a:t>e-OKUL YÖNETİM BİLGİ SİSTEMİ</a:t>
            </a:r>
            <a:br>
              <a:rPr lang="tr-TR" b="1" dirty="0"/>
            </a:br>
            <a:r>
              <a:rPr lang="tr-TR" b="1" dirty="0"/>
              <a:t>SOSYAL ETKİNLİK MODÜLÜ</a:t>
            </a:r>
            <a:br>
              <a:rPr lang="tr-TR" b="1" dirty="0"/>
            </a:br>
            <a:endParaRPr lang="tr-TR" b="1"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3.JPG"/>
          <p:cNvPicPr>
            <a:picLocks noGrp="1" noChangeAspect="1"/>
          </p:cNvPicPr>
          <p:nvPr>
            <p:ph idx="1"/>
          </p:nvPr>
        </p:nvPicPr>
        <p:blipFill>
          <a:blip r:embed="rId2" cstate="print"/>
          <a:stretch>
            <a:fillRect/>
          </a:stretch>
        </p:blipFill>
        <p:spPr>
          <a:xfrm>
            <a:off x="0" y="404664"/>
            <a:ext cx="9144000" cy="5967876"/>
          </a:xfrm>
        </p:spPr>
      </p:pic>
      <p:sp>
        <p:nvSpPr>
          <p:cNvPr id="2" name="1 Başlık"/>
          <p:cNvSpPr>
            <a:spLocks noGrp="1"/>
          </p:cNvSpPr>
          <p:nvPr>
            <p:ph type="title"/>
          </p:nvPr>
        </p:nvSpPr>
        <p:spPr/>
        <p:txBody>
          <a:bodyPr/>
          <a:lstStyle/>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4.JPG"/>
          <p:cNvPicPr>
            <a:picLocks noGrp="1" noChangeAspect="1"/>
          </p:cNvPicPr>
          <p:nvPr>
            <p:ph idx="1"/>
          </p:nvPr>
        </p:nvPicPr>
        <p:blipFill>
          <a:blip r:embed="rId2" cstate="print"/>
          <a:stretch>
            <a:fillRect/>
          </a:stretch>
        </p:blipFill>
        <p:spPr>
          <a:xfrm>
            <a:off x="29794" y="548680"/>
            <a:ext cx="9114205" cy="5976664"/>
          </a:xfrm>
        </p:spPr>
      </p:pic>
      <p:sp>
        <p:nvSpPr>
          <p:cNvPr id="2" name="1 Başlık"/>
          <p:cNvSpPr>
            <a:spLocks noGrp="1"/>
          </p:cNvSpPr>
          <p:nvPr>
            <p:ph type="title"/>
          </p:nvPr>
        </p:nvSpPr>
        <p:spPr/>
        <p:txBody>
          <a:bodyPr/>
          <a:lstStyle/>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marL="514350" indent="-514350">
              <a:buAutoNum type="arabicParenR"/>
            </a:pPr>
            <a:r>
              <a:rPr lang="tr-TR" dirty="0" smtClean="0"/>
              <a:t>Bilim Olimpiyatları</a:t>
            </a:r>
          </a:p>
          <a:p>
            <a:pPr marL="514350" indent="-514350">
              <a:buAutoNum type="arabicParenR"/>
            </a:pPr>
            <a:r>
              <a:rPr lang="tr-TR" dirty="0"/>
              <a:t>Bilim </a:t>
            </a:r>
            <a:r>
              <a:rPr lang="tr-TR" dirty="0" smtClean="0"/>
              <a:t>Şenlikleri</a:t>
            </a:r>
          </a:p>
          <a:p>
            <a:pPr marL="514350" indent="-514350">
              <a:buAutoNum type="arabicParenR"/>
            </a:pPr>
            <a:r>
              <a:rPr lang="tr-TR" dirty="0"/>
              <a:t>Bilim </a:t>
            </a:r>
            <a:r>
              <a:rPr lang="tr-TR" dirty="0" smtClean="0"/>
              <a:t>Fuarları</a:t>
            </a:r>
          </a:p>
          <a:p>
            <a:pPr marL="514350" indent="-514350">
              <a:buAutoNum type="arabicParenR"/>
            </a:pPr>
            <a:r>
              <a:rPr lang="tr-TR" dirty="0"/>
              <a:t>Bilimsel Proje </a:t>
            </a:r>
            <a:r>
              <a:rPr lang="tr-TR" dirty="0" smtClean="0"/>
              <a:t>Yarışmaları</a:t>
            </a:r>
          </a:p>
          <a:p>
            <a:pPr marL="514350" indent="-514350">
              <a:buAutoNum type="arabicParenR"/>
            </a:pPr>
            <a:r>
              <a:rPr lang="tr-TR" dirty="0"/>
              <a:t>Patent Sahibi </a:t>
            </a:r>
            <a:r>
              <a:rPr lang="tr-TR" dirty="0" smtClean="0"/>
              <a:t>Olma</a:t>
            </a:r>
          </a:p>
          <a:p>
            <a:pPr marL="514350" indent="-514350">
              <a:buAutoNum type="arabicParenR"/>
            </a:pPr>
            <a:r>
              <a:rPr lang="tr-TR" dirty="0"/>
              <a:t>Bilimsel </a:t>
            </a:r>
            <a:r>
              <a:rPr lang="tr-TR" dirty="0" smtClean="0"/>
              <a:t>Toplantılar</a:t>
            </a:r>
          </a:p>
          <a:p>
            <a:pPr marL="514350" indent="-514350">
              <a:buAutoNum type="arabicParenR"/>
            </a:pPr>
            <a:r>
              <a:rPr lang="tr-TR" dirty="0"/>
              <a:t>Bilimsel Araştırma </a:t>
            </a:r>
            <a:r>
              <a:rPr lang="tr-TR" dirty="0" smtClean="0"/>
              <a:t>Yarışmaları</a:t>
            </a:r>
          </a:p>
          <a:p>
            <a:pPr marL="514350" indent="-514350">
              <a:buAutoNum type="arabicParenR"/>
            </a:pPr>
            <a:r>
              <a:rPr lang="tr-TR" dirty="0"/>
              <a:t>Zekâ </a:t>
            </a:r>
            <a:r>
              <a:rPr lang="tr-TR" dirty="0" smtClean="0"/>
              <a:t>Oyunları</a:t>
            </a:r>
          </a:p>
          <a:p>
            <a:pPr marL="514350" indent="-514350">
              <a:buAutoNum type="arabicParenR"/>
            </a:pPr>
            <a:r>
              <a:rPr lang="tr-TR" dirty="0"/>
              <a:t>Bilişim Teknolojilerine Yönelik </a:t>
            </a:r>
            <a:r>
              <a:rPr lang="tr-TR" dirty="0" smtClean="0"/>
              <a:t>Uygulamalar</a:t>
            </a:r>
          </a:p>
          <a:p>
            <a:pPr marL="514350" indent="-514350">
              <a:buAutoNum type="arabicParenR"/>
            </a:pPr>
            <a:r>
              <a:rPr lang="tr-TR" dirty="0"/>
              <a:t>Fen, Teknoloji, Mühendislik ve Matematik Alanlarına Yönelik Uygulamalar</a:t>
            </a:r>
          </a:p>
        </p:txBody>
      </p:sp>
      <p:sp>
        <p:nvSpPr>
          <p:cNvPr id="2" name="1 Başlık"/>
          <p:cNvSpPr>
            <a:spLocks noGrp="1"/>
          </p:cNvSpPr>
          <p:nvPr>
            <p:ph type="title"/>
          </p:nvPr>
        </p:nvSpPr>
        <p:spPr/>
        <p:txBody>
          <a:bodyPr/>
          <a:lstStyle/>
          <a:p>
            <a:r>
              <a:rPr lang="tr-TR" b="1" dirty="0"/>
              <a:t>BİLİMSEL ETKİNLİKLER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a:t>Müze /Ören yeri Gezileri</a:t>
            </a:r>
          </a:p>
          <a:p>
            <a:r>
              <a:rPr lang="tr-TR" dirty="0" smtClean="0"/>
              <a:t>Tarihi </a:t>
            </a:r>
            <a:r>
              <a:rPr lang="tr-TR" dirty="0"/>
              <a:t>Mekân Gezileri</a:t>
            </a:r>
          </a:p>
          <a:p>
            <a:r>
              <a:rPr lang="tr-TR" dirty="0" smtClean="0"/>
              <a:t>Sanat </a:t>
            </a:r>
            <a:r>
              <a:rPr lang="tr-TR" dirty="0"/>
              <a:t>Galerisi Gezileri</a:t>
            </a:r>
          </a:p>
          <a:p>
            <a:r>
              <a:rPr lang="tr-TR" dirty="0" smtClean="0"/>
              <a:t>Doğa Gezileri</a:t>
            </a:r>
          </a:p>
          <a:p>
            <a:r>
              <a:rPr lang="tr-TR" dirty="0" smtClean="0"/>
              <a:t> </a:t>
            </a:r>
            <a:r>
              <a:rPr lang="tr-TR" dirty="0"/>
              <a:t>Meslekî Alanlara Yönelik Tanıtım Gezileri</a:t>
            </a:r>
          </a:p>
          <a:p>
            <a:r>
              <a:rPr lang="tr-TR" dirty="0" smtClean="0"/>
              <a:t>Sözlü </a:t>
            </a:r>
            <a:r>
              <a:rPr lang="tr-TR" dirty="0"/>
              <a:t>Gelenekler ve Anlatımlar</a:t>
            </a:r>
          </a:p>
          <a:p>
            <a:r>
              <a:rPr lang="tr-TR" dirty="0" smtClean="0"/>
              <a:t>Gösteri </a:t>
            </a:r>
            <a:r>
              <a:rPr lang="tr-TR" dirty="0"/>
              <a:t>Sanatları</a:t>
            </a:r>
          </a:p>
          <a:p>
            <a:r>
              <a:rPr lang="tr-TR" dirty="0" smtClean="0"/>
              <a:t>Toplumsal </a:t>
            </a:r>
            <a:r>
              <a:rPr lang="tr-TR" dirty="0"/>
              <a:t>Uygulamalar Ritüeller ve Şölenler</a:t>
            </a:r>
          </a:p>
          <a:p>
            <a:r>
              <a:rPr lang="tr-TR" dirty="0" smtClean="0"/>
              <a:t>Doğa </a:t>
            </a:r>
            <a:r>
              <a:rPr lang="tr-TR" dirty="0"/>
              <a:t>ve Evrenle İlgili Bilgi ve Uygulamalar</a:t>
            </a:r>
          </a:p>
          <a:p>
            <a:r>
              <a:rPr lang="tr-TR" dirty="0" smtClean="0"/>
              <a:t>El </a:t>
            </a:r>
            <a:r>
              <a:rPr lang="tr-TR" dirty="0"/>
              <a:t>Sanatları Geleneği</a:t>
            </a:r>
          </a:p>
          <a:p>
            <a:r>
              <a:rPr lang="tr-TR" dirty="0" smtClean="0"/>
              <a:t>Meslekî </a:t>
            </a:r>
            <a:r>
              <a:rPr lang="tr-TR" dirty="0"/>
              <a:t>Alan Etkinlikleri</a:t>
            </a:r>
          </a:p>
        </p:txBody>
      </p:sp>
      <p:sp>
        <p:nvSpPr>
          <p:cNvPr id="2" name="1 Başlık"/>
          <p:cNvSpPr>
            <a:spLocks noGrp="1"/>
          </p:cNvSpPr>
          <p:nvPr>
            <p:ph type="title"/>
          </p:nvPr>
        </p:nvSpPr>
        <p:spPr/>
        <p:txBody>
          <a:bodyPr/>
          <a:lstStyle/>
          <a:p>
            <a:r>
              <a:rPr lang="tr-TR" b="1" dirty="0" smtClean="0"/>
              <a:t>KÜLTÜREL </a:t>
            </a:r>
            <a:r>
              <a:rPr lang="tr-TR" b="1" dirty="0"/>
              <a:t>ETKİNLİKLER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481138"/>
          <a:ext cx="8229600" cy="4754880"/>
        </p:xfrm>
        <a:graphic>
          <a:graphicData uri="http://schemas.openxmlformats.org/drawingml/2006/table">
            <a:tbl>
              <a:tblPr firstRow="1" bandRow="1">
                <a:tableStyleId>{2D5ABB26-0587-4C30-8999-92F81FD0307C}</a:tableStyleId>
              </a:tblPr>
              <a:tblGrid>
                <a:gridCol w="2743200"/>
                <a:gridCol w="2743200"/>
                <a:gridCol w="2743200"/>
              </a:tblGrid>
              <a:tr h="370840">
                <a:tc>
                  <a:txBody>
                    <a:bodyPr/>
                    <a:lstStyle/>
                    <a:p>
                      <a:r>
                        <a:rPr lang="tr-TR" dirty="0" smtClean="0"/>
                        <a:t>Resim</a:t>
                      </a:r>
                    </a:p>
                    <a:p>
                      <a:r>
                        <a:rPr lang="tr-TR" dirty="0" smtClean="0"/>
                        <a:t> Grafik Sanatlar</a:t>
                      </a:r>
                    </a:p>
                    <a:p>
                      <a:r>
                        <a:rPr lang="tr-TR" dirty="0" smtClean="0"/>
                        <a:t>Geleneksel Türk Sanatları</a:t>
                      </a:r>
                    </a:p>
                    <a:p>
                      <a:r>
                        <a:rPr lang="tr-TR" dirty="0" smtClean="0"/>
                        <a:t>Özgün Baskı Resmî</a:t>
                      </a:r>
                    </a:p>
                    <a:p>
                      <a:r>
                        <a:rPr lang="tr-TR" dirty="0" smtClean="0"/>
                        <a:t>Heykel</a:t>
                      </a:r>
                    </a:p>
                    <a:p>
                      <a:r>
                        <a:rPr lang="tr-TR" dirty="0" smtClean="0"/>
                        <a:t>Seramik</a:t>
                      </a:r>
                    </a:p>
                    <a:p>
                      <a:r>
                        <a:rPr lang="tr-TR" dirty="0" smtClean="0"/>
                        <a:t>Rölyef</a:t>
                      </a:r>
                    </a:p>
                    <a:p>
                      <a:r>
                        <a:rPr lang="tr-TR" dirty="0" smtClean="0"/>
                        <a:t>Çini</a:t>
                      </a:r>
                    </a:p>
                    <a:p>
                      <a:r>
                        <a:rPr lang="tr-TR" dirty="0" err="1" smtClean="0"/>
                        <a:t>Origami</a:t>
                      </a:r>
                      <a:endParaRPr lang="tr-TR" dirty="0" smtClean="0"/>
                    </a:p>
                    <a:p>
                      <a:r>
                        <a:rPr lang="tr-TR" dirty="0" smtClean="0"/>
                        <a:t>Maket</a:t>
                      </a:r>
                    </a:p>
                    <a:p>
                      <a:r>
                        <a:rPr lang="tr-TR" dirty="0" smtClean="0"/>
                        <a:t>Mask</a:t>
                      </a:r>
                    </a:p>
                    <a:p>
                      <a:r>
                        <a:rPr lang="tr-TR" dirty="0" smtClean="0"/>
                        <a:t>Yabancı Dil Etkinlikleri</a:t>
                      </a:r>
                    </a:p>
                    <a:p>
                      <a:pPr>
                        <a:buNone/>
                      </a:pPr>
                      <a:r>
                        <a:rPr lang="tr-TR" dirty="0" smtClean="0"/>
                        <a:t> Mekân Sanatları</a:t>
                      </a:r>
                    </a:p>
                    <a:p>
                      <a:endParaRPr lang="tr-TR" dirty="0"/>
                    </a:p>
                  </a:txBody>
                  <a:tcPr/>
                </a:tc>
                <a:tc>
                  <a:txBody>
                    <a:bodyPr/>
                    <a:lstStyle/>
                    <a:p>
                      <a:r>
                        <a:rPr lang="tr-TR" dirty="0" smtClean="0"/>
                        <a:t>Şan (Solo)</a:t>
                      </a:r>
                    </a:p>
                    <a:p>
                      <a:r>
                        <a:rPr lang="tr-TR" dirty="0" smtClean="0"/>
                        <a:t>Koro</a:t>
                      </a:r>
                    </a:p>
                    <a:p>
                      <a:r>
                        <a:rPr lang="tr-TR" dirty="0" smtClean="0"/>
                        <a:t>Üflemeli Çalgılar</a:t>
                      </a:r>
                    </a:p>
                    <a:p>
                      <a:r>
                        <a:rPr lang="tr-TR" dirty="0" smtClean="0"/>
                        <a:t>Mızraplı/Tezeneli Çalgılar</a:t>
                      </a:r>
                    </a:p>
                    <a:p>
                      <a:r>
                        <a:rPr lang="tr-TR" dirty="0" smtClean="0"/>
                        <a:t>Vurmalı Çalgılar</a:t>
                      </a:r>
                    </a:p>
                    <a:p>
                      <a:r>
                        <a:rPr lang="tr-TR" dirty="0" smtClean="0"/>
                        <a:t>Yaylı Çalgılar</a:t>
                      </a:r>
                    </a:p>
                    <a:p>
                      <a:r>
                        <a:rPr lang="tr-TR" dirty="0" smtClean="0"/>
                        <a:t>Tuşlu Çalgılar</a:t>
                      </a:r>
                    </a:p>
                    <a:p>
                      <a:r>
                        <a:rPr lang="tr-TR" dirty="0" smtClean="0"/>
                        <a:t>Orkestra</a:t>
                      </a:r>
                    </a:p>
                    <a:p>
                      <a:r>
                        <a:rPr lang="tr-TR" dirty="0" smtClean="0"/>
                        <a:t>Şiir (Sözlü Anlatım)</a:t>
                      </a:r>
                    </a:p>
                    <a:p>
                      <a:r>
                        <a:rPr lang="tr-TR" dirty="0" smtClean="0"/>
                        <a:t>Münazara</a:t>
                      </a:r>
                    </a:p>
                    <a:p>
                      <a:r>
                        <a:rPr lang="tr-TR" dirty="0" smtClean="0"/>
                        <a:t>Sunuculuk</a:t>
                      </a:r>
                    </a:p>
                    <a:p>
                      <a:r>
                        <a:rPr lang="tr-TR" dirty="0" smtClean="0"/>
                        <a:t>Konferans/Panel / Forum</a:t>
                      </a:r>
                    </a:p>
                    <a:p>
                      <a:r>
                        <a:rPr lang="tr-TR" dirty="0" smtClean="0"/>
                        <a:t>Mülakat/Röportaj</a:t>
                      </a:r>
                    </a:p>
                    <a:p>
                      <a:r>
                        <a:rPr lang="tr-TR" dirty="0" smtClean="0"/>
                        <a:t>Şiir(Yazılı Anlatım)</a:t>
                      </a:r>
                    </a:p>
                    <a:p>
                      <a:endParaRPr lang="tr-TR" dirty="0"/>
                    </a:p>
                  </a:txBody>
                  <a:tcPr/>
                </a:tc>
                <a:tc>
                  <a:txBody>
                    <a:bodyPr/>
                    <a:lstStyle/>
                    <a:p>
                      <a:r>
                        <a:rPr lang="tr-TR" dirty="0" smtClean="0"/>
                        <a:t>Hikaye/Tiyatro Metni /</a:t>
                      </a:r>
                    </a:p>
                    <a:p>
                      <a:r>
                        <a:rPr lang="tr-TR" dirty="0" smtClean="0"/>
                        <a:t>Roman</a:t>
                      </a:r>
                    </a:p>
                    <a:p>
                      <a:r>
                        <a:rPr lang="tr-TR" dirty="0" smtClean="0"/>
                        <a:t>Deneme/Makale/Fıkra</a:t>
                      </a:r>
                    </a:p>
                    <a:p>
                      <a:r>
                        <a:rPr lang="tr-TR" dirty="0" smtClean="0"/>
                        <a:t>Fabl/Masal</a:t>
                      </a:r>
                    </a:p>
                    <a:p>
                      <a:r>
                        <a:rPr lang="tr-TR" dirty="0" smtClean="0"/>
                        <a:t>Mektup/Günlük/Anı</a:t>
                      </a:r>
                    </a:p>
                    <a:p>
                      <a:r>
                        <a:rPr lang="tr-TR" dirty="0" smtClean="0"/>
                        <a:t>Biyografi/Otobiyografi</a:t>
                      </a:r>
                    </a:p>
                    <a:p>
                      <a:r>
                        <a:rPr lang="tr-TR" dirty="0" smtClean="0"/>
                        <a:t>Sohbet / Eleştiri /Gezi Yazısı</a:t>
                      </a:r>
                    </a:p>
                    <a:p>
                      <a:r>
                        <a:rPr lang="tr-TR" dirty="0" smtClean="0"/>
                        <a:t>Tiyatro</a:t>
                      </a:r>
                    </a:p>
                    <a:p>
                      <a:r>
                        <a:rPr lang="tr-TR" dirty="0" smtClean="0"/>
                        <a:t>Bale</a:t>
                      </a:r>
                    </a:p>
                    <a:p>
                      <a:r>
                        <a:rPr lang="tr-TR" dirty="0" smtClean="0"/>
                        <a:t>Opera</a:t>
                      </a:r>
                    </a:p>
                    <a:p>
                      <a:r>
                        <a:rPr lang="tr-TR" dirty="0" smtClean="0"/>
                        <a:t>Drama</a:t>
                      </a:r>
                    </a:p>
                    <a:p>
                      <a:r>
                        <a:rPr lang="tr-TR" dirty="0" smtClean="0"/>
                        <a:t> Dans</a:t>
                      </a:r>
                    </a:p>
                    <a:p>
                      <a:r>
                        <a:rPr lang="tr-TR" dirty="0" smtClean="0"/>
                        <a:t>Sinema</a:t>
                      </a:r>
                    </a:p>
                    <a:p>
                      <a:endParaRPr lang="tr-TR" dirty="0"/>
                    </a:p>
                  </a:txBody>
                  <a:tcPr/>
                </a:tc>
              </a:tr>
            </a:tbl>
          </a:graphicData>
        </a:graphic>
      </p:graphicFrame>
      <p:sp>
        <p:nvSpPr>
          <p:cNvPr id="2" name="1 Başlık"/>
          <p:cNvSpPr>
            <a:spLocks noGrp="1"/>
          </p:cNvSpPr>
          <p:nvPr>
            <p:ph type="title"/>
          </p:nvPr>
        </p:nvSpPr>
        <p:spPr/>
        <p:txBody>
          <a:bodyPr/>
          <a:lstStyle/>
          <a:p>
            <a:r>
              <a:rPr lang="tr-TR" b="1" dirty="0"/>
              <a:t>SANATSAL ETKİNLİKLER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899592" y="731520"/>
          <a:ext cx="6491064" cy="6126480"/>
        </p:xfrm>
        <a:graphic>
          <a:graphicData uri="http://schemas.openxmlformats.org/drawingml/2006/table">
            <a:tbl>
              <a:tblPr firstRow="1" bandRow="1">
                <a:tableStyleId>{2D5ABB26-0587-4C30-8999-92F81FD0307C}</a:tableStyleId>
              </a:tblPr>
              <a:tblGrid>
                <a:gridCol w="2163688"/>
                <a:gridCol w="2163688"/>
                <a:gridCol w="2163688"/>
              </a:tblGrid>
              <a:tr h="5661248">
                <a:tc>
                  <a:txBody>
                    <a:bodyPr/>
                    <a:lstStyle/>
                    <a:p>
                      <a:r>
                        <a:rPr lang="tr-TR" dirty="0" smtClean="0"/>
                        <a:t>Atıcılık</a:t>
                      </a:r>
                    </a:p>
                    <a:p>
                      <a:r>
                        <a:rPr lang="tr-TR" dirty="0" smtClean="0"/>
                        <a:t>Atletizm</a:t>
                      </a:r>
                    </a:p>
                    <a:p>
                      <a:r>
                        <a:rPr lang="tr-TR" dirty="0" smtClean="0"/>
                        <a:t>Badminton</a:t>
                      </a:r>
                    </a:p>
                    <a:p>
                      <a:r>
                        <a:rPr lang="tr-TR" dirty="0" smtClean="0"/>
                        <a:t>Basketbol</a:t>
                      </a:r>
                    </a:p>
                    <a:p>
                      <a:r>
                        <a:rPr lang="tr-TR" dirty="0" err="1" smtClean="0"/>
                        <a:t>Beyzbol</a:t>
                      </a:r>
                      <a:endParaRPr lang="tr-TR" dirty="0" smtClean="0"/>
                    </a:p>
                    <a:p>
                      <a:r>
                        <a:rPr lang="tr-TR" dirty="0" smtClean="0"/>
                        <a:t>Bilardo</a:t>
                      </a:r>
                    </a:p>
                    <a:p>
                      <a:r>
                        <a:rPr lang="tr-TR" dirty="0" smtClean="0"/>
                        <a:t>Binicilik</a:t>
                      </a:r>
                    </a:p>
                    <a:p>
                      <a:r>
                        <a:rPr lang="tr-TR" dirty="0" smtClean="0"/>
                        <a:t>Bisiklet</a:t>
                      </a:r>
                    </a:p>
                    <a:p>
                      <a:r>
                        <a:rPr lang="tr-TR" dirty="0" err="1" smtClean="0"/>
                        <a:t>Bocce</a:t>
                      </a:r>
                      <a:endParaRPr lang="tr-TR" dirty="0" smtClean="0"/>
                    </a:p>
                    <a:p>
                      <a:r>
                        <a:rPr lang="tr-TR" dirty="0" smtClean="0"/>
                        <a:t>Boks</a:t>
                      </a:r>
                    </a:p>
                    <a:p>
                      <a:r>
                        <a:rPr lang="tr-TR" dirty="0" smtClean="0"/>
                        <a:t>Bowling</a:t>
                      </a:r>
                    </a:p>
                    <a:p>
                      <a:r>
                        <a:rPr lang="tr-TR" dirty="0" smtClean="0"/>
                        <a:t>Briç</a:t>
                      </a:r>
                    </a:p>
                    <a:p>
                      <a:r>
                        <a:rPr lang="tr-TR" dirty="0" smtClean="0"/>
                        <a:t>Buz Hokeyi</a:t>
                      </a:r>
                    </a:p>
                    <a:p>
                      <a:r>
                        <a:rPr lang="tr-TR" dirty="0" smtClean="0"/>
                        <a:t>Buz Pateni</a:t>
                      </a:r>
                    </a:p>
                    <a:p>
                      <a:r>
                        <a:rPr lang="tr-TR" dirty="0" err="1" smtClean="0"/>
                        <a:t>Cimnastik</a:t>
                      </a:r>
                      <a:endParaRPr lang="tr-TR" dirty="0" smtClean="0"/>
                    </a:p>
                    <a:p>
                      <a:r>
                        <a:rPr lang="tr-TR" dirty="0" err="1" smtClean="0"/>
                        <a:t>Curling</a:t>
                      </a:r>
                      <a:endParaRPr lang="tr-TR" dirty="0" smtClean="0"/>
                    </a:p>
                    <a:p>
                      <a:r>
                        <a:rPr lang="tr-TR" dirty="0" smtClean="0"/>
                        <a:t>Dağcılık</a:t>
                      </a:r>
                    </a:p>
                    <a:p>
                      <a:r>
                        <a:rPr lang="tr-TR" dirty="0" smtClean="0"/>
                        <a:t>Dans Sporları</a:t>
                      </a:r>
                    </a:p>
                    <a:p>
                      <a:r>
                        <a:rPr lang="tr-TR" dirty="0" smtClean="0"/>
                        <a:t>Dart</a:t>
                      </a:r>
                    </a:p>
                    <a:p>
                      <a:r>
                        <a:rPr lang="tr-TR" dirty="0" smtClean="0"/>
                        <a:t>Eskrim</a:t>
                      </a:r>
                    </a:p>
                    <a:p>
                      <a:r>
                        <a:rPr lang="tr-TR" dirty="0" err="1" smtClean="0"/>
                        <a:t>Florbal</a:t>
                      </a:r>
                      <a:endParaRPr lang="tr-TR" dirty="0" smtClean="0"/>
                    </a:p>
                    <a:p>
                      <a:endParaRPr lang="tr-TR" dirty="0"/>
                    </a:p>
                  </a:txBody>
                  <a:tcPr/>
                </a:tc>
                <a:tc>
                  <a:txBody>
                    <a:bodyPr/>
                    <a:lstStyle/>
                    <a:p>
                      <a:r>
                        <a:rPr lang="tr-TR" sz="1800" kern="1200" baseline="0" dirty="0" smtClean="0">
                          <a:solidFill>
                            <a:schemeClr val="tx1"/>
                          </a:solidFill>
                          <a:latin typeface="+mn-lt"/>
                          <a:ea typeface="+mn-ea"/>
                          <a:cs typeface="+mn-cs"/>
                        </a:rPr>
                        <a:t>Futbol</a:t>
                      </a:r>
                    </a:p>
                    <a:p>
                      <a:r>
                        <a:rPr lang="tr-TR" sz="1800" kern="1200" baseline="0" dirty="0" smtClean="0">
                          <a:solidFill>
                            <a:schemeClr val="tx1"/>
                          </a:solidFill>
                          <a:latin typeface="+mn-lt"/>
                          <a:ea typeface="+mn-ea"/>
                          <a:cs typeface="+mn-cs"/>
                        </a:rPr>
                        <a:t>Futsal</a:t>
                      </a:r>
                    </a:p>
                    <a:p>
                      <a:r>
                        <a:rPr lang="tr-TR" sz="1800" kern="1200" baseline="0" dirty="0" smtClean="0">
                          <a:solidFill>
                            <a:schemeClr val="tx1"/>
                          </a:solidFill>
                          <a:latin typeface="+mn-lt"/>
                          <a:ea typeface="+mn-ea"/>
                          <a:cs typeface="+mn-cs"/>
                        </a:rPr>
                        <a:t>Geleneksel Spor Dalları</a:t>
                      </a:r>
                    </a:p>
                    <a:p>
                      <a:r>
                        <a:rPr lang="tr-TR" sz="1800" kern="1200" baseline="0" dirty="0" smtClean="0">
                          <a:solidFill>
                            <a:schemeClr val="tx1"/>
                          </a:solidFill>
                          <a:latin typeface="+mn-lt"/>
                          <a:ea typeface="+mn-ea"/>
                          <a:cs typeface="+mn-cs"/>
                        </a:rPr>
                        <a:t>Golf</a:t>
                      </a:r>
                    </a:p>
                    <a:p>
                      <a:r>
                        <a:rPr lang="tr-TR" sz="1800" kern="1200" baseline="0" dirty="0" smtClean="0">
                          <a:solidFill>
                            <a:schemeClr val="tx1"/>
                          </a:solidFill>
                          <a:latin typeface="+mn-lt"/>
                          <a:ea typeface="+mn-ea"/>
                          <a:cs typeface="+mn-cs"/>
                        </a:rPr>
                        <a:t>Güreş</a:t>
                      </a:r>
                    </a:p>
                    <a:p>
                      <a:r>
                        <a:rPr lang="tr-TR" sz="1800" kern="1200" baseline="0" dirty="0" smtClean="0">
                          <a:solidFill>
                            <a:schemeClr val="tx1"/>
                          </a:solidFill>
                          <a:latin typeface="+mn-lt"/>
                          <a:ea typeface="+mn-ea"/>
                          <a:cs typeface="+mn-cs"/>
                        </a:rPr>
                        <a:t>Halk Oyunları</a:t>
                      </a:r>
                    </a:p>
                    <a:p>
                      <a:r>
                        <a:rPr lang="tr-TR" sz="1800" kern="1200" baseline="0" dirty="0" smtClean="0">
                          <a:solidFill>
                            <a:schemeClr val="tx1"/>
                          </a:solidFill>
                          <a:latin typeface="+mn-lt"/>
                          <a:ea typeface="+mn-ea"/>
                          <a:cs typeface="+mn-cs"/>
                        </a:rPr>
                        <a:t>Halter</a:t>
                      </a:r>
                    </a:p>
                    <a:p>
                      <a:r>
                        <a:rPr lang="tr-TR" sz="1800" kern="1200" baseline="0" dirty="0" smtClean="0">
                          <a:solidFill>
                            <a:schemeClr val="tx1"/>
                          </a:solidFill>
                          <a:latin typeface="+mn-lt"/>
                          <a:ea typeface="+mn-ea"/>
                          <a:cs typeface="+mn-cs"/>
                        </a:rPr>
                        <a:t>Hava Sporları Hentbol</a:t>
                      </a:r>
                    </a:p>
                    <a:p>
                      <a:r>
                        <a:rPr lang="tr-TR" sz="1800" kern="1200" baseline="0" dirty="0" smtClean="0">
                          <a:solidFill>
                            <a:schemeClr val="tx1"/>
                          </a:solidFill>
                          <a:latin typeface="+mn-lt"/>
                          <a:ea typeface="+mn-ea"/>
                          <a:cs typeface="+mn-cs"/>
                        </a:rPr>
                        <a:t>Hokey</a:t>
                      </a:r>
                    </a:p>
                    <a:p>
                      <a:r>
                        <a:rPr lang="tr-TR" sz="1800" kern="1200" baseline="0" dirty="0" smtClean="0">
                          <a:solidFill>
                            <a:schemeClr val="tx1"/>
                          </a:solidFill>
                          <a:latin typeface="+mn-lt"/>
                          <a:ea typeface="+mn-ea"/>
                          <a:cs typeface="+mn-cs"/>
                        </a:rPr>
                        <a:t>İzcilik</a:t>
                      </a:r>
                    </a:p>
                    <a:p>
                      <a:r>
                        <a:rPr lang="tr-TR" sz="1800" kern="1200" baseline="0" dirty="0" smtClean="0">
                          <a:solidFill>
                            <a:schemeClr val="tx1"/>
                          </a:solidFill>
                          <a:latin typeface="+mn-lt"/>
                          <a:ea typeface="+mn-ea"/>
                          <a:cs typeface="+mn-cs"/>
                        </a:rPr>
                        <a:t>Judo</a:t>
                      </a:r>
                    </a:p>
                    <a:p>
                      <a:r>
                        <a:rPr lang="tr-TR" sz="1800" kern="1200" baseline="0" dirty="0" smtClean="0">
                          <a:solidFill>
                            <a:schemeClr val="tx1"/>
                          </a:solidFill>
                          <a:latin typeface="+mn-lt"/>
                          <a:ea typeface="+mn-ea"/>
                          <a:cs typeface="+mn-cs"/>
                        </a:rPr>
                        <a:t>Kano</a:t>
                      </a:r>
                    </a:p>
                    <a:p>
                      <a:r>
                        <a:rPr lang="tr-TR" sz="1800" kern="1200" baseline="0" dirty="0" smtClean="0">
                          <a:solidFill>
                            <a:schemeClr val="tx1"/>
                          </a:solidFill>
                          <a:latin typeface="+mn-lt"/>
                          <a:ea typeface="+mn-ea"/>
                          <a:cs typeface="+mn-cs"/>
                        </a:rPr>
                        <a:t>Karate</a:t>
                      </a:r>
                    </a:p>
                    <a:p>
                      <a:r>
                        <a:rPr lang="tr-TR" sz="1800" kern="1200" baseline="0" dirty="0" smtClean="0">
                          <a:solidFill>
                            <a:schemeClr val="tx1"/>
                          </a:solidFill>
                          <a:latin typeface="+mn-lt"/>
                          <a:ea typeface="+mn-ea"/>
                          <a:cs typeface="+mn-cs"/>
                        </a:rPr>
                        <a:t>Kayak</a:t>
                      </a:r>
                    </a:p>
                    <a:p>
                      <a:r>
                        <a:rPr lang="tr-TR" sz="1800" kern="1200" baseline="0" dirty="0" smtClean="0">
                          <a:solidFill>
                            <a:schemeClr val="tx1"/>
                          </a:solidFill>
                          <a:latin typeface="+mn-lt"/>
                          <a:ea typeface="+mn-ea"/>
                          <a:cs typeface="+mn-cs"/>
                        </a:rPr>
                        <a:t>Kızak</a:t>
                      </a:r>
                    </a:p>
                    <a:p>
                      <a:r>
                        <a:rPr lang="tr-TR" sz="1800" kern="1200" baseline="0" dirty="0" err="1" smtClean="0">
                          <a:solidFill>
                            <a:schemeClr val="tx1"/>
                          </a:solidFill>
                          <a:latin typeface="+mn-lt"/>
                          <a:ea typeface="+mn-ea"/>
                          <a:cs typeface="+mn-cs"/>
                        </a:rPr>
                        <a:t>Kick</a:t>
                      </a:r>
                      <a:r>
                        <a:rPr lang="tr-TR" sz="1800" kern="1200" baseline="0" dirty="0" smtClean="0">
                          <a:solidFill>
                            <a:schemeClr val="tx1"/>
                          </a:solidFill>
                          <a:latin typeface="+mn-lt"/>
                          <a:ea typeface="+mn-ea"/>
                          <a:cs typeface="+mn-cs"/>
                        </a:rPr>
                        <a:t> Boks</a:t>
                      </a:r>
                    </a:p>
                    <a:p>
                      <a:r>
                        <a:rPr lang="tr-TR" sz="1800" kern="1200" baseline="0" dirty="0" smtClean="0">
                          <a:solidFill>
                            <a:schemeClr val="tx1"/>
                          </a:solidFill>
                          <a:latin typeface="+mn-lt"/>
                          <a:ea typeface="+mn-ea"/>
                          <a:cs typeface="+mn-cs"/>
                        </a:rPr>
                        <a:t>Korumalı Futbol</a:t>
                      </a:r>
                    </a:p>
                    <a:p>
                      <a:r>
                        <a:rPr lang="tr-TR" sz="1800" kern="1200" baseline="0" dirty="0" smtClean="0">
                          <a:solidFill>
                            <a:schemeClr val="tx1"/>
                          </a:solidFill>
                          <a:latin typeface="+mn-lt"/>
                          <a:ea typeface="+mn-ea"/>
                          <a:cs typeface="+mn-cs"/>
                        </a:rPr>
                        <a:t>Kürek</a:t>
                      </a:r>
                    </a:p>
                    <a:p>
                      <a:r>
                        <a:rPr lang="tr-TR" sz="1800" kern="1200" baseline="0" dirty="0" smtClean="0">
                          <a:solidFill>
                            <a:schemeClr val="tx1"/>
                          </a:solidFill>
                          <a:latin typeface="+mn-lt"/>
                          <a:ea typeface="+mn-ea"/>
                          <a:cs typeface="+mn-cs"/>
                        </a:rPr>
                        <a:t>Masa Tenisi</a:t>
                      </a:r>
                    </a:p>
                    <a:p>
                      <a:r>
                        <a:rPr lang="tr-TR" sz="1800" kern="1200" baseline="0" dirty="0" smtClean="0">
                          <a:solidFill>
                            <a:schemeClr val="tx1"/>
                          </a:solidFill>
                          <a:latin typeface="+mn-lt"/>
                          <a:ea typeface="+mn-ea"/>
                          <a:cs typeface="+mn-cs"/>
                        </a:rPr>
                        <a:t>Modern Pentatlon</a:t>
                      </a:r>
                      <a:endParaRPr lang="tr-TR" dirty="0"/>
                    </a:p>
                  </a:txBody>
                  <a:tcPr/>
                </a:tc>
                <a:tc>
                  <a:txBody>
                    <a:bodyPr/>
                    <a:lstStyle/>
                    <a:p>
                      <a:r>
                        <a:rPr lang="tr-TR" sz="1800" kern="1200" baseline="0" dirty="0" smtClean="0">
                          <a:solidFill>
                            <a:schemeClr val="tx1"/>
                          </a:solidFill>
                          <a:latin typeface="+mn-lt"/>
                          <a:ea typeface="+mn-ea"/>
                          <a:cs typeface="+mn-cs"/>
                        </a:rPr>
                        <a:t>Motosiklet</a:t>
                      </a:r>
                    </a:p>
                    <a:p>
                      <a:r>
                        <a:rPr lang="tr-TR" sz="1800" kern="1200" baseline="0" dirty="0" err="1" smtClean="0">
                          <a:solidFill>
                            <a:schemeClr val="tx1"/>
                          </a:solidFill>
                          <a:latin typeface="+mn-lt"/>
                          <a:ea typeface="+mn-ea"/>
                          <a:cs typeface="+mn-cs"/>
                        </a:rPr>
                        <a:t>Muay</a:t>
                      </a:r>
                      <a:r>
                        <a:rPr lang="tr-TR" sz="1800" kern="1200" baseline="0" dirty="0" smtClean="0">
                          <a:solidFill>
                            <a:schemeClr val="tx1"/>
                          </a:solidFill>
                          <a:latin typeface="+mn-lt"/>
                          <a:ea typeface="+mn-ea"/>
                          <a:cs typeface="+mn-cs"/>
                        </a:rPr>
                        <a:t> </a:t>
                      </a:r>
                      <a:r>
                        <a:rPr lang="tr-TR" sz="1800" kern="1200" baseline="0" dirty="0" err="1" smtClean="0">
                          <a:solidFill>
                            <a:schemeClr val="tx1"/>
                          </a:solidFill>
                          <a:latin typeface="+mn-lt"/>
                          <a:ea typeface="+mn-ea"/>
                          <a:cs typeface="+mn-cs"/>
                        </a:rPr>
                        <a:t>Thai</a:t>
                      </a:r>
                      <a:endParaRPr lang="tr-TR" sz="1800" kern="1200" baseline="0" dirty="0" smtClean="0">
                        <a:solidFill>
                          <a:schemeClr val="tx1"/>
                        </a:solidFill>
                        <a:latin typeface="+mn-lt"/>
                        <a:ea typeface="+mn-ea"/>
                        <a:cs typeface="+mn-cs"/>
                      </a:endParaRPr>
                    </a:p>
                    <a:p>
                      <a:r>
                        <a:rPr lang="tr-TR" sz="1800" kern="1200" baseline="0" dirty="0" smtClean="0">
                          <a:solidFill>
                            <a:schemeClr val="tx1"/>
                          </a:solidFill>
                          <a:latin typeface="+mn-lt"/>
                          <a:ea typeface="+mn-ea"/>
                          <a:cs typeface="+mn-cs"/>
                        </a:rPr>
                        <a:t>Okçuluk</a:t>
                      </a:r>
                    </a:p>
                    <a:p>
                      <a:r>
                        <a:rPr lang="tr-TR" sz="1800" kern="1200" baseline="0" dirty="0" err="1" smtClean="0">
                          <a:solidFill>
                            <a:schemeClr val="tx1"/>
                          </a:solidFill>
                          <a:latin typeface="+mn-lt"/>
                          <a:ea typeface="+mn-ea"/>
                          <a:cs typeface="+mn-cs"/>
                        </a:rPr>
                        <a:t>Oryantiring</a:t>
                      </a:r>
                      <a:endParaRPr lang="tr-TR" sz="1800" kern="1200" baseline="0" dirty="0" smtClean="0">
                        <a:solidFill>
                          <a:schemeClr val="tx1"/>
                        </a:solidFill>
                        <a:latin typeface="+mn-lt"/>
                        <a:ea typeface="+mn-ea"/>
                        <a:cs typeface="+mn-cs"/>
                      </a:endParaRPr>
                    </a:p>
                    <a:p>
                      <a:r>
                        <a:rPr lang="tr-TR" sz="1800" kern="1200" baseline="0" dirty="0" smtClean="0">
                          <a:solidFill>
                            <a:schemeClr val="tx1"/>
                          </a:solidFill>
                          <a:latin typeface="+mn-lt"/>
                          <a:ea typeface="+mn-ea"/>
                          <a:cs typeface="+mn-cs"/>
                        </a:rPr>
                        <a:t>Otomobil Sporları</a:t>
                      </a:r>
                    </a:p>
                    <a:p>
                      <a:r>
                        <a:rPr lang="tr-TR" sz="1800" kern="1200" baseline="0" dirty="0" err="1" smtClean="0">
                          <a:solidFill>
                            <a:schemeClr val="tx1"/>
                          </a:solidFill>
                          <a:latin typeface="+mn-lt"/>
                          <a:ea typeface="+mn-ea"/>
                          <a:cs typeface="+mn-cs"/>
                        </a:rPr>
                        <a:t>Ragbi</a:t>
                      </a:r>
                      <a:endParaRPr lang="tr-TR" sz="1800" kern="1200" baseline="0" dirty="0" smtClean="0">
                        <a:solidFill>
                          <a:schemeClr val="tx1"/>
                        </a:solidFill>
                        <a:latin typeface="+mn-lt"/>
                        <a:ea typeface="+mn-ea"/>
                        <a:cs typeface="+mn-cs"/>
                      </a:endParaRPr>
                    </a:p>
                    <a:p>
                      <a:r>
                        <a:rPr lang="tr-TR" sz="1800" kern="1200" baseline="0" dirty="0" smtClean="0">
                          <a:solidFill>
                            <a:schemeClr val="tx1"/>
                          </a:solidFill>
                          <a:latin typeface="+mn-lt"/>
                          <a:ea typeface="+mn-ea"/>
                          <a:cs typeface="+mn-cs"/>
                        </a:rPr>
                        <a:t>Satranç</a:t>
                      </a:r>
                    </a:p>
                    <a:p>
                      <a:r>
                        <a:rPr lang="tr-TR" sz="1800" kern="1200" baseline="0" dirty="0" smtClean="0">
                          <a:solidFill>
                            <a:schemeClr val="tx1"/>
                          </a:solidFill>
                          <a:latin typeface="+mn-lt"/>
                          <a:ea typeface="+mn-ea"/>
                          <a:cs typeface="+mn-cs"/>
                        </a:rPr>
                        <a:t>Sualtı Sporları</a:t>
                      </a:r>
                    </a:p>
                    <a:p>
                      <a:r>
                        <a:rPr lang="tr-TR" sz="1800" kern="1200" baseline="0" dirty="0" smtClean="0">
                          <a:solidFill>
                            <a:schemeClr val="tx1"/>
                          </a:solidFill>
                          <a:latin typeface="+mn-lt"/>
                          <a:ea typeface="+mn-ea"/>
                          <a:cs typeface="+mn-cs"/>
                        </a:rPr>
                        <a:t>Sutopu</a:t>
                      </a:r>
                    </a:p>
                    <a:p>
                      <a:r>
                        <a:rPr lang="tr-TR" sz="1800" kern="1200" baseline="0" dirty="0" err="1" smtClean="0">
                          <a:solidFill>
                            <a:schemeClr val="tx1"/>
                          </a:solidFill>
                          <a:latin typeface="+mn-lt"/>
                          <a:ea typeface="+mn-ea"/>
                          <a:cs typeface="+mn-cs"/>
                        </a:rPr>
                        <a:t>Teakwondo</a:t>
                      </a:r>
                      <a:endParaRPr lang="tr-TR" sz="1800" kern="1200" baseline="0" dirty="0" smtClean="0">
                        <a:solidFill>
                          <a:schemeClr val="tx1"/>
                        </a:solidFill>
                        <a:latin typeface="+mn-lt"/>
                        <a:ea typeface="+mn-ea"/>
                        <a:cs typeface="+mn-cs"/>
                      </a:endParaRPr>
                    </a:p>
                    <a:p>
                      <a:r>
                        <a:rPr lang="tr-TR" sz="1800" kern="1200" baseline="0" dirty="0" smtClean="0">
                          <a:solidFill>
                            <a:schemeClr val="tx1"/>
                          </a:solidFill>
                          <a:latin typeface="+mn-lt"/>
                          <a:ea typeface="+mn-ea"/>
                          <a:cs typeface="+mn-cs"/>
                        </a:rPr>
                        <a:t>Tenis</a:t>
                      </a:r>
                    </a:p>
                    <a:p>
                      <a:r>
                        <a:rPr lang="tr-TR" sz="1800" kern="1200" baseline="0" dirty="0" err="1" smtClean="0">
                          <a:solidFill>
                            <a:schemeClr val="tx1"/>
                          </a:solidFill>
                          <a:latin typeface="+mn-lt"/>
                          <a:ea typeface="+mn-ea"/>
                          <a:cs typeface="+mn-cs"/>
                        </a:rPr>
                        <a:t>Triatlon</a:t>
                      </a:r>
                      <a:endParaRPr lang="tr-TR" sz="1800" kern="1200" baseline="0" dirty="0" smtClean="0">
                        <a:solidFill>
                          <a:schemeClr val="tx1"/>
                        </a:solidFill>
                        <a:latin typeface="+mn-lt"/>
                        <a:ea typeface="+mn-ea"/>
                        <a:cs typeface="+mn-cs"/>
                      </a:endParaRPr>
                    </a:p>
                    <a:p>
                      <a:r>
                        <a:rPr lang="tr-TR" sz="1800" kern="1200" baseline="0" dirty="0" smtClean="0">
                          <a:solidFill>
                            <a:schemeClr val="tx1"/>
                          </a:solidFill>
                          <a:latin typeface="+mn-lt"/>
                          <a:ea typeface="+mn-ea"/>
                          <a:cs typeface="+mn-cs"/>
                        </a:rPr>
                        <a:t>Voleybol</a:t>
                      </a:r>
                    </a:p>
                    <a:p>
                      <a:r>
                        <a:rPr lang="tr-TR" sz="1800" kern="1200" baseline="0" dirty="0" smtClean="0">
                          <a:solidFill>
                            <a:schemeClr val="tx1"/>
                          </a:solidFill>
                          <a:latin typeface="+mn-lt"/>
                          <a:ea typeface="+mn-ea"/>
                          <a:cs typeface="+mn-cs"/>
                        </a:rPr>
                        <a:t>Vücut Geliştirme</a:t>
                      </a:r>
                    </a:p>
                    <a:p>
                      <a:r>
                        <a:rPr lang="tr-TR" sz="1800" kern="1200" baseline="0" dirty="0" err="1" smtClean="0">
                          <a:solidFill>
                            <a:schemeClr val="tx1"/>
                          </a:solidFill>
                          <a:latin typeface="+mn-lt"/>
                          <a:ea typeface="+mn-ea"/>
                          <a:cs typeface="+mn-cs"/>
                        </a:rPr>
                        <a:t>Fitness</a:t>
                      </a:r>
                      <a:endParaRPr lang="tr-TR" sz="1800" kern="1200" baseline="0" dirty="0" smtClean="0">
                        <a:solidFill>
                          <a:schemeClr val="tx1"/>
                        </a:solidFill>
                        <a:latin typeface="+mn-lt"/>
                        <a:ea typeface="+mn-ea"/>
                        <a:cs typeface="+mn-cs"/>
                      </a:endParaRPr>
                    </a:p>
                    <a:p>
                      <a:r>
                        <a:rPr lang="tr-TR" sz="1800" kern="1200" baseline="0" dirty="0" err="1" smtClean="0">
                          <a:solidFill>
                            <a:schemeClr val="tx1"/>
                          </a:solidFill>
                          <a:latin typeface="+mn-lt"/>
                          <a:ea typeface="+mn-ea"/>
                          <a:cs typeface="+mn-cs"/>
                        </a:rPr>
                        <a:t>Wushu</a:t>
                      </a:r>
                      <a:endParaRPr lang="tr-TR" sz="1800" kern="1200" baseline="0" dirty="0" smtClean="0">
                        <a:solidFill>
                          <a:schemeClr val="tx1"/>
                        </a:solidFill>
                        <a:latin typeface="+mn-lt"/>
                        <a:ea typeface="+mn-ea"/>
                        <a:cs typeface="+mn-cs"/>
                      </a:endParaRPr>
                    </a:p>
                    <a:p>
                      <a:r>
                        <a:rPr lang="tr-TR" sz="1800" kern="1200" baseline="0" dirty="0" smtClean="0">
                          <a:solidFill>
                            <a:schemeClr val="tx1"/>
                          </a:solidFill>
                          <a:latin typeface="+mn-lt"/>
                          <a:ea typeface="+mn-ea"/>
                          <a:cs typeface="+mn-cs"/>
                        </a:rPr>
                        <a:t>Yelken</a:t>
                      </a:r>
                    </a:p>
                    <a:p>
                      <a:r>
                        <a:rPr lang="tr-TR" sz="1800" kern="1200" baseline="0" dirty="0" smtClean="0">
                          <a:solidFill>
                            <a:schemeClr val="tx1"/>
                          </a:solidFill>
                          <a:latin typeface="+mn-lt"/>
                          <a:ea typeface="+mn-ea"/>
                          <a:cs typeface="+mn-cs"/>
                        </a:rPr>
                        <a:t>Yüzme</a:t>
                      </a:r>
                    </a:p>
                    <a:p>
                      <a:r>
                        <a:rPr lang="tr-TR" sz="1800" kern="1200" baseline="0" dirty="0" smtClean="0">
                          <a:solidFill>
                            <a:schemeClr val="tx1"/>
                          </a:solidFill>
                          <a:latin typeface="+mn-lt"/>
                          <a:ea typeface="+mn-ea"/>
                          <a:cs typeface="+mn-cs"/>
                        </a:rPr>
                        <a:t>E-Spor</a:t>
                      </a:r>
                      <a:endParaRPr lang="tr-TR" dirty="0"/>
                    </a:p>
                  </a:txBody>
                  <a:tcPr/>
                </a:tc>
              </a:tr>
            </a:tbl>
          </a:graphicData>
        </a:graphic>
      </p:graphicFrame>
      <p:sp>
        <p:nvSpPr>
          <p:cNvPr id="2" name="1 Başlık"/>
          <p:cNvSpPr>
            <a:spLocks noGrp="1"/>
          </p:cNvSpPr>
          <p:nvPr>
            <p:ph type="title"/>
          </p:nvPr>
        </p:nvSpPr>
        <p:spPr>
          <a:xfrm>
            <a:off x="395536" y="-171400"/>
            <a:ext cx="8229600" cy="1143000"/>
          </a:xfrm>
        </p:spPr>
        <p:txBody>
          <a:bodyPr>
            <a:normAutofit/>
          </a:bodyPr>
          <a:lstStyle/>
          <a:p>
            <a:r>
              <a:rPr lang="tr-TR" sz="3600" b="1" dirty="0"/>
              <a:t>SPORTİF ETKİNLİKLER</a:t>
            </a:r>
            <a:endParaRPr lang="tr-TR"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229600" cy="4925144"/>
          </a:xfrm>
        </p:spPr>
        <p:txBody>
          <a:bodyPr>
            <a:normAutofit fontScale="77500" lnSpcReduction="20000"/>
          </a:bodyPr>
          <a:lstStyle/>
          <a:p>
            <a:r>
              <a:rPr lang="tr-TR" dirty="0"/>
              <a:t>Toplumsal Refah ve Eşitliği Sağlamaya Yönelik Çalışmalar</a:t>
            </a:r>
          </a:p>
          <a:p>
            <a:r>
              <a:rPr lang="tr-TR" dirty="0" smtClean="0"/>
              <a:t>Millî </a:t>
            </a:r>
            <a:r>
              <a:rPr lang="tr-TR" dirty="0"/>
              <a:t>ve Manevi Değerleri Koruma ve Yaşatmaya Yönelik Çalışmalar</a:t>
            </a:r>
          </a:p>
          <a:p>
            <a:r>
              <a:rPr lang="tr-TR" dirty="0" smtClean="0"/>
              <a:t>Toplumsal </a:t>
            </a:r>
            <a:r>
              <a:rPr lang="tr-TR" dirty="0"/>
              <a:t>Bilinci Geliştirmeye Yönelik Çalışmalar</a:t>
            </a:r>
          </a:p>
          <a:p>
            <a:r>
              <a:rPr lang="tr-TR" dirty="0" smtClean="0"/>
              <a:t>Velilerin </a:t>
            </a:r>
            <a:r>
              <a:rPr lang="tr-TR" dirty="0"/>
              <a:t>ve Diğer Paydaşların Okulla İş Birliğini Artırmaya Yönelik Çalışmalar</a:t>
            </a:r>
          </a:p>
          <a:p>
            <a:r>
              <a:rPr lang="tr-TR" dirty="0" smtClean="0"/>
              <a:t>Tarihi </a:t>
            </a:r>
            <a:r>
              <a:rPr lang="tr-TR" dirty="0"/>
              <a:t>ve Doğal Çevrenin Korunması ve Geliştirilmesine Yönelik Çalışmalar</a:t>
            </a:r>
          </a:p>
          <a:p>
            <a:r>
              <a:rPr lang="tr-TR" dirty="0" smtClean="0"/>
              <a:t>Dezavantajlı </a:t>
            </a:r>
            <a:r>
              <a:rPr lang="tr-TR" dirty="0"/>
              <a:t>Bireylerin Toplumsal Entegrasyonuna Yönelik Çalışmalar</a:t>
            </a:r>
          </a:p>
          <a:p>
            <a:r>
              <a:rPr lang="tr-TR" dirty="0" smtClean="0"/>
              <a:t>Spor </a:t>
            </a:r>
            <a:r>
              <a:rPr lang="tr-TR" dirty="0"/>
              <a:t>ve Sağlık Kültürünün Geliştirilmesine Yönelik Çalışmalar</a:t>
            </a:r>
          </a:p>
          <a:p>
            <a:r>
              <a:rPr lang="tr-TR" dirty="0" smtClean="0"/>
              <a:t>Sivil </a:t>
            </a:r>
            <a:r>
              <a:rPr lang="tr-TR" dirty="0"/>
              <a:t>Toplum Kuruluşları ile Sosyal Hizmetlere Yönelik Çalışmalar</a:t>
            </a:r>
          </a:p>
          <a:p>
            <a:r>
              <a:rPr lang="tr-TR" dirty="0" smtClean="0"/>
              <a:t>Sanat</a:t>
            </a:r>
            <a:r>
              <a:rPr lang="tr-TR" dirty="0"/>
              <a:t>, Kültür ve Bilim İmkânlarının ve Kültürünün Geliştirilmesine </a:t>
            </a:r>
            <a:r>
              <a:rPr lang="tr-TR" dirty="0" smtClean="0"/>
              <a:t>Yönelik Çalışmalar</a:t>
            </a:r>
            <a:endParaRPr lang="tr-TR" dirty="0"/>
          </a:p>
          <a:p>
            <a:r>
              <a:rPr lang="tr-TR" dirty="0" smtClean="0"/>
              <a:t>Trafik </a:t>
            </a:r>
            <a:r>
              <a:rPr lang="tr-TR" dirty="0"/>
              <a:t>Kuralları ve Güvenliğine Yönelik Çalışmalar</a:t>
            </a:r>
          </a:p>
        </p:txBody>
      </p:sp>
      <p:sp>
        <p:nvSpPr>
          <p:cNvPr id="2" name="1 Başlık"/>
          <p:cNvSpPr>
            <a:spLocks noGrp="1"/>
          </p:cNvSpPr>
          <p:nvPr>
            <p:ph type="title"/>
          </p:nvPr>
        </p:nvSpPr>
        <p:spPr/>
        <p:txBody>
          <a:bodyPr>
            <a:normAutofit/>
          </a:bodyPr>
          <a:lstStyle/>
          <a:p>
            <a:r>
              <a:rPr lang="tr-TR" b="1" dirty="0"/>
              <a:t>TOPLUM HİZMETİ ÇALIŞMALARI</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b="1" dirty="0"/>
              <a:t>Okul Etkinlik </a:t>
            </a:r>
            <a:r>
              <a:rPr lang="tr-TR" b="1" dirty="0" smtClean="0"/>
              <a:t>Örneği</a:t>
            </a:r>
          </a:p>
          <a:p>
            <a:pPr>
              <a:buNone/>
            </a:pPr>
            <a:endParaRPr lang="tr-TR" dirty="0"/>
          </a:p>
        </p:txBody>
      </p:sp>
      <p:sp>
        <p:nvSpPr>
          <p:cNvPr id="2" name="1 Başlık"/>
          <p:cNvSpPr>
            <a:spLocks noGrp="1"/>
          </p:cNvSpPr>
          <p:nvPr>
            <p:ph type="title"/>
          </p:nvPr>
        </p:nvSpPr>
        <p:spPr/>
        <p:txBody>
          <a:bodyPr/>
          <a:lstStyle/>
          <a:p>
            <a:r>
              <a:rPr lang="tr-TR" b="1" dirty="0"/>
              <a:t>SOSYAL ETKİNLİK ÖRNEKLERİ</a:t>
            </a:r>
            <a:endParaRPr lang="tr-TR" dirty="0"/>
          </a:p>
        </p:txBody>
      </p:sp>
      <p:pic>
        <p:nvPicPr>
          <p:cNvPr id="4" name="3 Resim" descr="5.JPG"/>
          <p:cNvPicPr>
            <a:picLocks noChangeAspect="1"/>
          </p:cNvPicPr>
          <p:nvPr/>
        </p:nvPicPr>
        <p:blipFill>
          <a:blip r:embed="rId2" cstate="print"/>
          <a:stretch>
            <a:fillRect/>
          </a:stretch>
        </p:blipFill>
        <p:spPr>
          <a:xfrm>
            <a:off x="400050" y="2492896"/>
            <a:ext cx="8743950" cy="336232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b="1" dirty="0"/>
              <a:t>Okul </a:t>
            </a:r>
            <a:r>
              <a:rPr lang="tr-TR" b="1" dirty="0" smtClean="0"/>
              <a:t>Dışı </a:t>
            </a:r>
            <a:r>
              <a:rPr lang="tr-TR" b="1" dirty="0"/>
              <a:t>Bireysel Etkinlik </a:t>
            </a:r>
            <a:r>
              <a:rPr lang="tr-TR" b="1" dirty="0" smtClean="0"/>
              <a:t>Örneği</a:t>
            </a:r>
          </a:p>
          <a:p>
            <a:pPr>
              <a:buNone/>
            </a:pPr>
            <a:endParaRPr lang="tr-TR" dirty="0"/>
          </a:p>
        </p:txBody>
      </p:sp>
      <p:sp>
        <p:nvSpPr>
          <p:cNvPr id="2" name="1 Başlık"/>
          <p:cNvSpPr>
            <a:spLocks noGrp="1"/>
          </p:cNvSpPr>
          <p:nvPr>
            <p:ph type="title"/>
          </p:nvPr>
        </p:nvSpPr>
        <p:spPr/>
        <p:txBody>
          <a:bodyPr/>
          <a:lstStyle/>
          <a:p>
            <a:r>
              <a:rPr lang="tr-TR" b="1" dirty="0" smtClean="0"/>
              <a:t>SOSYAL ETKİNLİK ÖRNEKLERİ</a:t>
            </a:r>
            <a:endParaRPr lang="tr-TR" dirty="0"/>
          </a:p>
        </p:txBody>
      </p:sp>
      <p:pic>
        <p:nvPicPr>
          <p:cNvPr id="4" name="3 Resim" descr="6.JPG"/>
          <p:cNvPicPr>
            <a:picLocks noChangeAspect="1"/>
          </p:cNvPicPr>
          <p:nvPr/>
        </p:nvPicPr>
        <p:blipFill>
          <a:blip r:embed="rId2" cstate="print"/>
          <a:stretch>
            <a:fillRect/>
          </a:stretch>
        </p:blipFill>
        <p:spPr>
          <a:xfrm>
            <a:off x="303212" y="2234530"/>
            <a:ext cx="8877300" cy="37147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b="1" dirty="0"/>
              <a:t>Merkezî Etkinlik </a:t>
            </a:r>
            <a:r>
              <a:rPr lang="tr-TR" b="1" dirty="0" smtClean="0"/>
              <a:t>Örneği</a:t>
            </a:r>
          </a:p>
          <a:p>
            <a:pPr>
              <a:buNone/>
            </a:pPr>
            <a:endParaRPr lang="tr-TR" dirty="0"/>
          </a:p>
        </p:txBody>
      </p:sp>
      <p:sp>
        <p:nvSpPr>
          <p:cNvPr id="2" name="1 Başlık"/>
          <p:cNvSpPr>
            <a:spLocks noGrp="1"/>
          </p:cNvSpPr>
          <p:nvPr>
            <p:ph type="title"/>
          </p:nvPr>
        </p:nvSpPr>
        <p:spPr/>
        <p:txBody>
          <a:bodyPr/>
          <a:lstStyle/>
          <a:p>
            <a:r>
              <a:rPr lang="tr-TR" b="1" dirty="0" smtClean="0"/>
              <a:t>SOSYAL ETKİNLİK ÖRNEKLERİ</a:t>
            </a:r>
            <a:endParaRPr lang="tr-TR" dirty="0"/>
          </a:p>
        </p:txBody>
      </p:sp>
      <p:pic>
        <p:nvPicPr>
          <p:cNvPr id="4" name="3 Resim" descr="7.JPG"/>
          <p:cNvPicPr>
            <a:picLocks noChangeAspect="1"/>
          </p:cNvPicPr>
          <p:nvPr/>
        </p:nvPicPr>
        <p:blipFill>
          <a:blip r:embed="rId2" cstate="print"/>
          <a:stretch>
            <a:fillRect/>
          </a:stretch>
        </p:blipFill>
        <p:spPr>
          <a:xfrm>
            <a:off x="179512" y="2564904"/>
            <a:ext cx="8705850" cy="2590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Öğretim programlarının yanında bilimsel, sosyal, kültürel, sanatsal ve sportif</a:t>
            </a:r>
            <a:br>
              <a:rPr lang="tr-TR" dirty="0" smtClean="0"/>
            </a:br>
            <a:r>
              <a:rPr lang="tr-TR" dirty="0" smtClean="0"/>
              <a:t>alanlarda öğrenci kulübü ve toplum hizmeti çalışmaları ile bu kapsamdaki diğer</a:t>
            </a:r>
            <a:br>
              <a:rPr lang="tr-TR" dirty="0" smtClean="0"/>
            </a:br>
            <a:r>
              <a:rPr lang="nn-NO" dirty="0" smtClean="0"/>
              <a:t>etkinlikler sosyal etkinlik olarak kabul edilir.</a:t>
            </a:r>
            <a:endParaRPr lang="tr-TR" dirty="0"/>
          </a:p>
        </p:txBody>
      </p:sp>
      <p:sp>
        <p:nvSpPr>
          <p:cNvPr id="2" name="1 Başlık"/>
          <p:cNvSpPr>
            <a:spLocks noGrp="1"/>
          </p:cNvSpPr>
          <p:nvPr>
            <p:ph type="title"/>
          </p:nvPr>
        </p:nvSpPr>
        <p:spPr/>
        <p:txBody>
          <a:bodyPr>
            <a:normAutofit fontScale="90000"/>
          </a:bodyPr>
          <a:lstStyle/>
          <a:p>
            <a:r>
              <a:rPr lang="tr-TR" b="1" dirty="0"/>
              <a:t>SOSYAL ETKİNLİKLER</a:t>
            </a:r>
            <a:br>
              <a:rPr lang="tr-TR" b="1" dirty="0"/>
            </a:b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a. Sosyal etkinlikleri planlamak ve yürütülmesini koordine etmek amacıyla sene başı öğretmenler kurul toplantısında Millî Eğitim Bakanlığı Eğitim Kurumları Sosyal Etkinlikler Yönetmeliği hükümleri doğrultusunda sosyal etkinlikler kurulu oluşturulur.</a:t>
            </a:r>
            <a:endParaRPr lang="tr-TR" dirty="0"/>
          </a:p>
        </p:txBody>
      </p:sp>
      <p:sp>
        <p:nvSpPr>
          <p:cNvPr id="2" name="1 Başlık"/>
          <p:cNvSpPr>
            <a:spLocks noGrp="1"/>
          </p:cNvSpPr>
          <p:nvPr>
            <p:ph type="title"/>
          </p:nvPr>
        </p:nvSpPr>
        <p:spPr/>
        <p:txBody>
          <a:bodyPr/>
          <a:lstStyle/>
          <a:p>
            <a:r>
              <a:rPr lang="tr-TR" b="1" dirty="0" smtClean="0"/>
              <a:t>DİĞER HUSUSLAR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b. Millî Eğitim Bakanlığı Eğitim Kurumları Sosyal Etkinlikler Yönetmeliği Ek-4’te öğrencilerin seçebileceği veya seçilebileceği kulüplere yer verilmiştir. Okullarda sene başı öğretmenler kurul toplantısında öğrenci kulüpleri ve danışman öğretmenleri belirlenecektir.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c. Öğrencilere karneleri ile birlikte dönem sonlarında “Sosyal Etkinlik Belgesi” verilecektir. “Sosyal Etkinlik Belgesi” öğrencilerin gerçekleştirdiği sosyal etkinlikleri içeren bir belge olup, e-Okul Yönetim Bilgi Sistemi Sosyal Etkinlik Modülü raporlar bölümünden üretilecektir.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d. Sosyal etkinlikler kapsamında bir öğrenciye ait bir etkinliğin veri girişi, etkinlik en son düzeye ulaştığında (etkinlik tamamlandığında) yapılacaktır. Dolayısıyla bir öğrenciye ait aynı etkinlik için mükerrer veri girişi yapılmayacaktır.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e. Öğrencilerin lig, turnuva vb. usulü süregelen gerçekleştirdikleri etkinliklerin veri girişleri etkinliğin en üst düzeyi esas alınarak Sosyal Etkinlik Modülü’ne bir defaya mahsus girilir.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f. Millî bayramlar, anma günleri, belirli gün ve haftalar kapsamında okul içinde düzenlenen törenlerde yapılan etkinliklerde ürün ortaya koyan, performans gösteren veya derece alan öğrenciler Sosyal Etkinlik Modülü’ne işlenir.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dirty="0" smtClean="0"/>
              <a:t>g. Sosyal etkinlikler kapsamında, öğrencinin temsil düzeyinde belirtilen silsileye uymadan, okulundan doğrudan il geneli, bölgesel, ulusal veya uluslararası yarışmalara katılarak </a:t>
            </a:r>
            <a:r>
              <a:rPr lang="pt-BR" dirty="0" smtClean="0"/>
              <a:t>derece alması durumunda, öğrencinin etkinliği ilgili temsil düzeyinde derece alma olarak</a:t>
            </a:r>
            <a:r>
              <a:rPr lang="tr-TR" dirty="0" smtClean="0"/>
              <a:t> değerlendirilir. Öğrenci bu tür yarışmalarda derece almadığı takdirde temsil ve etkinlik düzeyi okul içi ürün ortaya koyma veya performans gösterme olarak kabul edilir.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h. Bazı etkinliklerde öğrenciler hem performans gösterebilir hem de ürün ortaya koyabilir (resim, ebru, heykel, maket, </a:t>
            </a:r>
            <a:r>
              <a:rPr lang="tr-TR" dirty="0" err="1" smtClean="0"/>
              <a:t>origami</a:t>
            </a:r>
            <a:r>
              <a:rPr lang="tr-TR" dirty="0" smtClean="0"/>
              <a:t> vb.). Bu tür etkinliklerde öğrenci etkinlik sonunda somut bir eser ortaya çıkarmışsa etkinliğin düzeyi ürün ortaya koyma olarak değerlendirilir.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i. Öğrencilerin okul içinde derece alabilmeleri için ilgili etkinlik kapsamının en az ilçe genelinde olması gerekmektedir. Okul tarafından düzenlenen yarışmalarda derece alma, ürün ortaya koyma veya performans gösterme olarak değerlendirilecektir.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j. Derece alan öğrencilerin derecelerini gösteren resmî belge, Sosyal Etkinlik Modülü’ne dijital olarak </a:t>
            </a:r>
            <a:r>
              <a:rPr lang="tr-TR" dirty="0" err="1" smtClean="0"/>
              <a:t>jpeg</a:t>
            </a:r>
            <a:r>
              <a:rPr lang="tr-TR" dirty="0" smtClean="0"/>
              <a:t> formatında 1MB’ı geçmeyecek boyutta yüklenir.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1.JPG"/>
          <p:cNvPicPr>
            <a:picLocks noGrp="1" noChangeAspect="1"/>
          </p:cNvPicPr>
          <p:nvPr>
            <p:ph idx="1"/>
          </p:nvPr>
        </p:nvPicPr>
        <p:blipFill>
          <a:blip r:embed="rId2" cstate="print"/>
          <a:stretch>
            <a:fillRect/>
          </a:stretch>
        </p:blipFill>
        <p:spPr>
          <a:xfrm>
            <a:off x="457200" y="1597461"/>
            <a:ext cx="8229600" cy="4293316"/>
          </a:xfrm>
        </p:spPr>
      </p:pic>
      <p:sp>
        <p:nvSpPr>
          <p:cNvPr id="2" name="1 Başlık"/>
          <p:cNvSpPr>
            <a:spLocks noGrp="1"/>
          </p:cNvSpPr>
          <p:nvPr>
            <p:ph type="title"/>
          </p:nvPr>
        </p:nvSpPr>
        <p:spPr/>
        <p:txBody>
          <a:bodyPr>
            <a:normAutofit/>
          </a:bodyPr>
          <a:lstStyle/>
          <a:p>
            <a:r>
              <a:rPr lang="tr-TR" b="1" dirty="0"/>
              <a:t>SOSYAL ETKİNLİK </a:t>
            </a:r>
            <a:r>
              <a:rPr lang="tr-TR" b="1" dirty="0" smtClean="0"/>
              <a:t>TÜRLERİ</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k. Sosyal etkinlik girişleri, ilgili eğitim-öğretim yılını kapsayacak olup ilgili ders yılında yapılacaktır. İlgili eğitim öğretim yılında başlayıp yaz tatilinde tamamlanan etkinlikler, yeni ders yılında öğrencinin etkinliği gerçekleştirdiği okul tarafından Sosyal Etkinlik Modülüne işlenecektir.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229600" cy="4637112"/>
          </a:xfrm>
        </p:spPr>
        <p:txBody>
          <a:bodyPr>
            <a:normAutofit fontScale="85000" lnSpcReduction="10000"/>
          </a:bodyPr>
          <a:lstStyle/>
          <a:p>
            <a:pPr>
              <a:buNone/>
            </a:pPr>
            <a:r>
              <a:rPr lang="tr-TR" dirty="0" smtClean="0"/>
              <a:t>l. Öğrencilerin sosyal etkinlik girişlerinin öğrenim gördüğü okulu tarafından yapılması esastır. Bu doğrultuda nakil giden öğrencilerin okuldan ayrılmadan önce sosyal etkinlik girişlerinin tamamlanması gerekmektedir. Sosyal etkinliği tamamlanmış ancak etkinlik bilgileri modüle işlenmeden nakil gitmiş öğrencilerin sosyal etkinlik girişleri velinin talebi üzerine etkinliği gerçekleştirdiği okulda sosyal etkinlik kurulunun uygun görmesi ve okul müdürünün onayı ile sosyal etkinlik kurulu başkanı (okul müdürü ya da ilgili müdür yardımcısı) tarafından Sosyal Etkinlik Modülü’ne işlenir. Nakil gidilen okul, öğrencilerin ayrıldığı okulda gerçekleştirdiği sosyal etkinlikleri modüle işleyemez.</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m. Okul müdürlüğü tarafından sosyal etkinlikler kapsamında öğrencilerin bilimsel, kültürel, sanatsal, sportif etkinlikler ile toplum hizmeti çalışmalarının okulun resmî internet sitesinde haberi yapılarak haberde etkinlik görsellerine de yer verilmesi sağlanacaktır.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10.JPG"/>
          <p:cNvPicPr>
            <a:picLocks noGrp="1" noChangeAspect="1"/>
          </p:cNvPicPr>
          <p:nvPr>
            <p:ph idx="1"/>
          </p:nvPr>
        </p:nvPicPr>
        <p:blipFill>
          <a:blip r:embed="rId2" cstate="print"/>
          <a:stretch>
            <a:fillRect/>
          </a:stretch>
        </p:blipFill>
        <p:spPr>
          <a:xfrm>
            <a:off x="1115617" y="1431687"/>
            <a:ext cx="6604396" cy="4646058"/>
          </a:xfrm>
        </p:spPr>
      </p:pic>
      <p:sp>
        <p:nvSpPr>
          <p:cNvPr id="2" name="1 Başlık"/>
          <p:cNvSpPr>
            <a:spLocks noGrp="1"/>
          </p:cNvSpPr>
          <p:nvPr>
            <p:ph type="title"/>
          </p:nvPr>
        </p:nvSpPr>
        <p:spPr>
          <a:xfrm>
            <a:off x="467544" y="404664"/>
            <a:ext cx="8229600" cy="1143000"/>
          </a:xfrm>
        </p:spPr>
        <p:txBody>
          <a:bodyPr>
            <a:noAutofit/>
          </a:bodyPr>
          <a:lstStyle/>
          <a:p>
            <a:r>
              <a:rPr lang="tr-TR" sz="3200" dirty="0" smtClean="0"/>
              <a:t>n. Sosyal etkinlik türlerine göre sorumlu öğretmen dağılımları şu şekildedir:</a:t>
            </a:r>
            <a:br>
              <a:rPr lang="tr-TR" sz="3200" dirty="0" smtClean="0"/>
            </a:br>
            <a:endParaRPr lang="tr-T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060848"/>
            <a:ext cx="8229600" cy="4525963"/>
          </a:xfrm>
        </p:spPr>
        <p:txBody>
          <a:bodyPr>
            <a:normAutofit fontScale="85000" lnSpcReduction="20000"/>
          </a:bodyPr>
          <a:lstStyle/>
          <a:p>
            <a:r>
              <a:rPr lang="tr-TR" dirty="0" smtClean="0"/>
              <a:t> </a:t>
            </a:r>
            <a:r>
              <a:rPr lang="tr-TR" dirty="0"/>
              <a:t>Millî Eğitim Bakanlığına Bağlı Kurum ve Kuruluşlar</a:t>
            </a:r>
          </a:p>
          <a:p>
            <a:r>
              <a:rPr lang="tr-TR" dirty="0" smtClean="0"/>
              <a:t> Gençlik </a:t>
            </a:r>
            <a:r>
              <a:rPr lang="tr-TR" dirty="0"/>
              <a:t>ve Spor Bakanlığına Bağlı Kurum ve Kuruluşlar</a:t>
            </a:r>
          </a:p>
          <a:p>
            <a:r>
              <a:rPr lang="tr-TR" dirty="0" smtClean="0"/>
              <a:t> </a:t>
            </a:r>
            <a:r>
              <a:rPr lang="tr-TR" dirty="0"/>
              <a:t>Sanayi ve Teknoloji Bakanlığına Bağlı Kurum ve Kuruluşlar</a:t>
            </a:r>
          </a:p>
          <a:p>
            <a:r>
              <a:rPr lang="tr-TR" dirty="0" smtClean="0"/>
              <a:t> </a:t>
            </a:r>
            <a:r>
              <a:rPr lang="tr-TR" dirty="0"/>
              <a:t>Aile, Çalışma ve Sosyal Hizmetler Bakanlığına Bağlı Kurum ve Kuruluşlar</a:t>
            </a:r>
          </a:p>
          <a:p>
            <a:r>
              <a:rPr lang="tr-TR" dirty="0" smtClean="0"/>
              <a:t>Kültür </a:t>
            </a:r>
            <a:r>
              <a:rPr lang="tr-TR" dirty="0"/>
              <a:t>ve Turizm Bakanlığına Bağlı Kurum ve </a:t>
            </a:r>
            <a:r>
              <a:rPr lang="tr-TR" dirty="0" smtClean="0"/>
              <a:t>Kuruluşlar</a:t>
            </a:r>
            <a:endParaRPr lang="tr-TR" dirty="0"/>
          </a:p>
          <a:p>
            <a:r>
              <a:rPr lang="tr-TR" dirty="0" smtClean="0"/>
              <a:t>Üniversiteler</a:t>
            </a:r>
            <a:endParaRPr lang="tr-TR" dirty="0"/>
          </a:p>
          <a:p>
            <a:r>
              <a:rPr lang="tr-TR" dirty="0" smtClean="0"/>
              <a:t>Belediyeler</a:t>
            </a:r>
            <a:endParaRPr lang="tr-TR" dirty="0"/>
          </a:p>
          <a:p>
            <a:r>
              <a:rPr lang="tr-TR" dirty="0" smtClean="0"/>
              <a:t>Sivil </a:t>
            </a:r>
            <a:r>
              <a:rPr lang="tr-TR" dirty="0"/>
              <a:t>Toplum Kuruluşları</a:t>
            </a:r>
          </a:p>
          <a:p>
            <a:r>
              <a:rPr lang="tr-TR" dirty="0" smtClean="0"/>
              <a:t>Diğer </a:t>
            </a:r>
            <a:r>
              <a:rPr lang="tr-TR" dirty="0"/>
              <a:t>Resmî Kurum ve Kuruluşlar</a:t>
            </a:r>
          </a:p>
        </p:txBody>
      </p:sp>
      <p:sp>
        <p:nvSpPr>
          <p:cNvPr id="2" name="1 Başlık"/>
          <p:cNvSpPr>
            <a:spLocks noGrp="1"/>
          </p:cNvSpPr>
          <p:nvPr>
            <p:ph type="title"/>
          </p:nvPr>
        </p:nvSpPr>
        <p:spPr>
          <a:xfrm>
            <a:off x="467544" y="620688"/>
            <a:ext cx="8229600" cy="1143000"/>
          </a:xfrm>
        </p:spPr>
        <p:txBody>
          <a:bodyPr>
            <a:noAutofit/>
          </a:bodyPr>
          <a:lstStyle/>
          <a:p>
            <a:r>
              <a:rPr lang="tr-TR" sz="3600" b="1" dirty="0" smtClean="0"/>
              <a:t>Öğrencilerin Okul Dışında Sosyal Etkinlik Yapabileceği Kurum ve Kuruluşlar</a:t>
            </a:r>
            <a:br>
              <a:rPr lang="tr-TR" sz="3600" b="1" dirty="0" smtClean="0"/>
            </a:br>
            <a:endParaRPr lang="tr-T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600200"/>
            <a:ext cx="8568952" cy="4525963"/>
          </a:xfrm>
        </p:spPr>
        <p:txBody>
          <a:bodyPr/>
          <a:lstStyle/>
          <a:p>
            <a:r>
              <a:rPr lang="tr-TR" dirty="0"/>
              <a:t>Öğrencilerin, Millî Eğitim Bakanlığı tarafından uygun görülen kurum </a:t>
            </a:r>
            <a:r>
              <a:rPr lang="tr-TR" dirty="0" smtClean="0"/>
              <a:t>ve kuruluşlarda </a:t>
            </a:r>
            <a:r>
              <a:rPr lang="tr-TR" dirty="0"/>
              <a:t>gerçekleştirdikleri bilimsel, kültürel, sanatsal ve sportif etkinlikler </a:t>
            </a:r>
            <a:r>
              <a:rPr lang="tr-TR" dirty="0" smtClean="0"/>
              <a:t>ile toplum </a:t>
            </a:r>
            <a:r>
              <a:rPr lang="tr-TR" dirty="0"/>
              <a:t>hizmeti çalışmalarını ekte yer alan </a:t>
            </a:r>
            <a:r>
              <a:rPr lang="tr-TR" b="1" dirty="0"/>
              <a:t>Sosyal Etkinlik Bilgilendirme Formu (</a:t>
            </a:r>
            <a:r>
              <a:rPr lang="tr-TR" b="1" dirty="0" smtClean="0"/>
              <a:t>Ek-1</a:t>
            </a:r>
            <a:r>
              <a:rPr lang="tr-TR" b="1" dirty="0"/>
              <a:t>) </a:t>
            </a:r>
            <a:r>
              <a:rPr lang="tr-TR" b="1" dirty="0" smtClean="0"/>
              <a:t>ile belgelendirmeleri </a:t>
            </a:r>
            <a:r>
              <a:rPr lang="tr-TR" b="1" dirty="0"/>
              <a:t>gerekir.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708920"/>
            <a:ext cx="8229600" cy="4525963"/>
          </a:xfrm>
        </p:spPr>
        <p:txBody>
          <a:bodyPr/>
          <a:lstStyle/>
          <a:p>
            <a:pPr>
              <a:buNone/>
            </a:pPr>
            <a:r>
              <a:rPr lang="tr-TR" dirty="0" smtClean="0"/>
              <a:t>   Öğrencilerin </a:t>
            </a:r>
            <a:r>
              <a:rPr lang="tr-TR" dirty="0"/>
              <a:t>bilimsel, kültürel, sanatsal, </a:t>
            </a:r>
            <a:r>
              <a:rPr lang="tr-TR" dirty="0" smtClean="0"/>
              <a:t>sportif etkinlikleri </a:t>
            </a:r>
            <a:r>
              <a:rPr lang="tr-TR" dirty="0"/>
              <a:t>ve toplum </a:t>
            </a:r>
            <a:r>
              <a:rPr lang="tr-TR" dirty="0" smtClean="0"/>
              <a:t>hizmeti çalışmalarının </a:t>
            </a:r>
            <a:r>
              <a:rPr lang="tr-TR" b="1" dirty="0">
                <a:solidFill>
                  <a:srgbClr val="FF0000"/>
                </a:solidFill>
              </a:rPr>
              <a:t>etkinlik ve temsil düzeyleri </a:t>
            </a:r>
            <a:r>
              <a:rPr lang="tr-TR" dirty="0"/>
              <a:t>belirlenecek ve e-Okul Yönetim Bilgi </a:t>
            </a:r>
            <a:r>
              <a:rPr lang="tr-TR" dirty="0" smtClean="0"/>
              <a:t>Sistemi Sosyal </a:t>
            </a:r>
            <a:r>
              <a:rPr lang="tr-TR" dirty="0"/>
              <a:t>Etkinlik Modülü’ne işlenecektir.</a:t>
            </a:r>
          </a:p>
        </p:txBody>
      </p:sp>
      <p:sp>
        <p:nvSpPr>
          <p:cNvPr id="2" name="1 Başlık"/>
          <p:cNvSpPr>
            <a:spLocks noGrp="1"/>
          </p:cNvSpPr>
          <p:nvPr>
            <p:ph type="title"/>
          </p:nvPr>
        </p:nvSpPr>
        <p:spPr>
          <a:xfrm>
            <a:off x="467544" y="1052736"/>
            <a:ext cx="8229600" cy="1143000"/>
          </a:xfrm>
        </p:spPr>
        <p:txBody>
          <a:bodyPr>
            <a:noAutofit/>
          </a:bodyPr>
          <a:lstStyle/>
          <a:p>
            <a:r>
              <a:rPr lang="tr-TR" sz="3200" b="1" dirty="0" smtClean="0"/>
              <a:t>SOSYAL ETKİNLİKLERE İLİŞKİN ÖĞRENCİLERİN ETKİNLİK VE TEMSİL DÜZEYLERİNİN BELİRLENMESİ</a:t>
            </a:r>
            <a:br>
              <a:rPr lang="tr-TR" sz="3200" b="1" dirty="0" smtClean="0"/>
            </a:br>
            <a:endParaRPr lang="tr-T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332037"/>
            <a:ext cx="8229600" cy="4525963"/>
          </a:xfrm>
        </p:spPr>
        <p:txBody>
          <a:bodyPr/>
          <a:lstStyle/>
          <a:p>
            <a:pPr marL="514350" indent="-514350">
              <a:buAutoNum type="arabicPeriod"/>
            </a:pPr>
            <a:r>
              <a:rPr lang="tr-TR" dirty="0" smtClean="0"/>
              <a:t>Katılım</a:t>
            </a:r>
          </a:p>
          <a:p>
            <a:pPr marL="514350" indent="-514350">
              <a:buAutoNum type="arabicPeriod"/>
            </a:pPr>
            <a:r>
              <a:rPr lang="tr-TR" dirty="0" smtClean="0"/>
              <a:t>Ürün </a:t>
            </a:r>
            <a:r>
              <a:rPr lang="tr-TR" dirty="0"/>
              <a:t>Ortaya </a:t>
            </a:r>
            <a:r>
              <a:rPr lang="tr-TR" dirty="0" smtClean="0"/>
              <a:t>Koyma</a:t>
            </a:r>
          </a:p>
          <a:p>
            <a:pPr marL="514350" indent="-514350">
              <a:buAutoNum type="arabicPeriod"/>
            </a:pPr>
            <a:r>
              <a:rPr lang="tr-TR" dirty="0"/>
              <a:t>Performans </a:t>
            </a:r>
            <a:r>
              <a:rPr lang="tr-TR" dirty="0" smtClean="0"/>
              <a:t>Gösterme</a:t>
            </a:r>
          </a:p>
          <a:p>
            <a:pPr marL="514350" indent="-514350">
              <a:buAutoNum type="arabicPeriod"/>
            </a:pPr>
            <a:r>
              <a:rPr lang="tr-TR" dirty="0"/>
              <a:t>Derece </a:t>
            </a:r>
            <a:r>
              <a:rPr lang="tr-TR" dirty="0" smtClean="0"/>
              <a:t>Alma</a:t>
            </a:r>
          </a:p>
          <a:p>
            <a:pPr marL="514350" indent="-514350">
              <a:buAutoNum type="arabicPeriod"/>
            </a:pPr>
            <a:endParaRPr lang="tr-TR" dirty="0"/>
          </a:p>
        </p:txBody>
      </p:sp>
      <p:sp>
        <p:nvSpPr>
          <p:cNvPr id="2" name="1 Başlık"/>
          <p:cNvSpPr>
            <a:spLocks noGrp="1"/>
          </p:cNvSpPr>
          <p:nvPr>
            <p:ph type="title"/>
          </p:nvPr>
        </p:nvSpPr>
        <p:spPr>
          <a:xfrm>
            <a:off x="395536" y="980728"/>
            <a:ext cx="8229600" cy="1143000"/>
          </a:xfrm>
        </p:spPr>
        <p:txBody>
          <a:bodyPr>
            <a:normAutofit fontScale="90000"/>
          </a:bodyPr>
          <a:lstStyle/>
          <a:p>
            <a:r>
              <a:rPr lang="tr-TR" b="1" dirty="0"/>
              <a:t>A. ETKİNLİK DÜZEYİ</a:t>
            </a:r>
            <a:br>
              <a:rPr lang="tr-TR" b="1" dirty="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514350" indent="-514350">
              <a:buAutoNum type="arabicPeriod"/>
            </a:pPr>
            <a:r>
              <a:rPr lang="tr-TR" dirty="0" smtClean="0"/>
              <a:t>Okul İçi</a:t>
            </a:r>
          </a:p>
          <a:p>
            <a:pPr marL="514350" indent="-514350">
              <a:buAutoNum type="arabicPeriod"/>
            </a:pPr>
            <a:r>
              <a:rPr lang="tr-TR" dirty="0"/>
              <a:t>İlçe </a:t>
            </a:r>
            <a:r>
              <a:rPr lang="tr-TR" dirty="0" smtClean="0"/>
              <a:t>Geneli</a:t>
            </a:r>
          </a:p>
          <a:p>
            <a:pPr marL="514350" indent="-514350">
              <a:buAutoNum type="arabicPeriod"/>
            </a:pPr>
            <a:r>
              <a:rPr lang="tr-TR" dirty="0"/>
              <a:t>İl </a:t>
            </a:r>
            <a:r>
              <a:rPr lang="tr-TR" dirty="0" smtClean="0"/>
              <a:t>Geneli</a:t>
            </a:r>
          </a:p>
          <a:p>
            <a:pPr marL="514350" indent="-514350">
              <a:buAutoNum type="arabicPeriod"/>
            </a:pPr>
            <a:r>
              <a:rPr lang="tr-TR" dirty="0" smtClean="0"/>
              <a:t>Bölgesel</a:t>
            </a:r>
          </a:p>
          <a:p>
            <a:pPr marL="514350" indent="-514350">
              <a:buAutoNum type="arabicPeriod"/>
            </a:pPr>
            <a:r>
              <a:rPr lang="tr-TR" dirty="0" smtClean="0"/>
              <a:t>Ulusal</a:t>
            </a:r>
          </a:p>
          <a:p>
            <a:pPr marL="514350" indent="-514350">
              <a:buAutoNum type="arabicPeriod"/>
            </a:pPr>
            <a:r>
              <a:rPr lang="tr-TR" dirty="0"/>
              <a:t>Uluslararası</a:t>
            </a:r>
          </a:p>
        </p:txBody>
      </p:sp>
      <p:sp>
        <p:nvSpPr>
          <p:cNvPr id="2" name="1 Başlık"/>
          <p:cNvSpPr>
            <a:spLocks noGrp="1"/>
          </p:cNvSpPr>
          <p:nvPr>
            <p:ph type="title"/>
          </p:nvPr>
        </p:nvSpPr>
        <p:spPr/>
        <p:txBody>
          <a:bodyPr/>
          <a:lstStyle/>
          <a:p>
            <a:r>
              <a:rPr lang="tr-TR" b="1" dirty="0"/>
              <a:t>B. TEMSİL DÜZEYİ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2.JPG"/>
          <p:cNvPicPr>
            <a:picLocks noGrp="1" noChangeAspect="1"/>
          </p:cNvPicPr>
          <p:nvPr>
            <p:ph idx="1"/>
          </p:nvPr>
        </p:nvPicPr>
        <p:blipFill>
          <a:blip r:embed="rId2" cstate="print"/>
          <a:stretch>
            <a:fillRect/>
          </a:stretch>
        </p:blipFill>
        <p:spPr>
          <a:xfrm>
            <a:off x="1763688" y="1268760"/>
            <a:ext cx="5462736" cy="4918596"/>
          </a:xfrm>
        </p:spPr>
      </p:pic>
      <p:sp>
        <p:nvSpPr>
          <p:cNvPr id="2" name="1 Başlık"/>
          <p:cNvSpPr>
            <a:spLocks noGrp="1"/>
          </p:cNvSpPr>
          <p:nvPr>
            <p:ph type="title"/>
          </p:nvPr>
        </p:nvSpPr>
        <p:spPr/>
        <p:txBody>
          <a:bodyPr/>
          <a:lstStyle/>
          <a:p>
            <a:r>
              <a:rPr lang="tr-TR" b="1" dirty="0"/>
              <a:t>SOSYAL ETKİNLİK ALANLARI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1052</Words>
  <Application>Microsoft Office PowerPoint</Application>
  <PresentationFormat>Ekran Gösterisi (4:3)</PresentationFormat>
  <Paragraphs>187</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Kalabalık</vt:lpstr>
      <vt:lpstr>e-OKUL YÖNETİM BİLGİ SİSTEMİ SOSYAL ETKİNLİK MODÜLÜ </vt:lpstr>
      <vt:lpstr>SOSYAL ETKİNLİKLER </vt:lpstr>
      <vt:lpstr>SOSYAL ETKİNLİK TÜRLERİ</vt:lpstr>
      <vt:lpstr>Öğrencilerin Okul Dışında Sosyal Etkinlik Yapabileceği Kurum ve Kuruluşlar </vt:lpstr>
      <vt:lpstr>Slayt 5</vt:lpstr>
      <vt:lpstr>SOSYAL ETKİNLİKLERE İLİŞKİN ÖĞRENCİLERİN ETKİNLİK VE TEMSİL DÜZEYLERİNİN BELİRLENMESİ </vt:lpstr>
      <vt:lpstr>A. ETKİNLİK DÜZEYİ </vt:lpstr>
      <vt:lpstr>B. TEMSİL DÜZEYİ</vt:lpstr>
      <vt:lpstr>SOSYAL ETKİNLİK ALANLARI</vt:lpstr>
      <vt:lpstr>Slayt 10</vt:lpstr>
      <vt:lpstr>Slayt 11</vt:lpstr>
      <vt:lpstr>BİLİMSEL ETKİNLİKLER</vt:lpstr>
      <vt:lpstr>KÜLTÜREL ETKİNLİKLER</vt:lpstr>
      <vt:lpstr>SANATSAL ETKİNLİKLER</vt:lpstr>
      <vt:lpstr>SPORTİF ETKİNLİKLER</vt:lpstr>
      <vt:lpstr>TOPLUM HİZMETİ ÇALIŞMALARI</vt:lpstr>
      <vt:lpstr>SOSYAL ETKİNLİK ÖRNEKLERİ</vt:lpstr>
      <vt:lpstr>SOSYAL ETKİNLİK ÖRNEKLERİ</vt:lpstr>
      <vt:lpstr>SOSYAL ETKİNLİK ÖRNEKLERİ</vt:lpstr>
      <vt:lpstr>DİĞER HUSUSLAR</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n. Sosyal etkinlik türlerine göre sorumlu öğretmen dağılımları şu şekildedir: </vt:lpstr>
    </vt:vector>
  </TitlesOfParts>
  <Company>C@NgO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e-OKUL YÖNETİM BİLGİ SİSTEMİ SOSYAL ETKİNLİK MODÜLÜ UYGULAMA KILAVUZU 2019</dc:title>
  <dc:creator>lenovo</dc:creator>
  <cp:lastModifiedBy>lenovo</cp:lastModifiedBy>
  <cp:revision>32</cp:revision>
  <dcterms:created xsi:type="dcterms:W3CDTF">2019-04-17T12:48:25Z</dcterms:created>
  <dcterms:modified xsi:type="dcterms:W3CDTF">2019-04-17T13:39:47Z</dcterms:modified>
</cp:coreProperties>
</file>